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57" r:id="rId6"/>
    <p:sldId id="261" r:id="rId7"/>
    <p:sldId id="262" r:id="rId8"/>
    <p:sldId id="263" r:id="rId9"/>
    <p:sldId id="266" r:id="rId10"/>
    <p:sldId id="270"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90418C63-42A4-4904-B146-9EE253F525B9}" type="datetimeFigureOut">
              <a:rPr lang="en-US"/>
              <a:pPr/>
              <a:t>4/21/2013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B5118A6-47FA-438A-B133-162143196C5F}" type="slidenum">
              <a:rPr lang="en-US"/>
              <a:pPr/>
              <a:t>‹#›</a:t>
            </a:fld>
            <a:endParaRPr lang="en-US" dirty="0"/>
          </a:p>
        </p:txBody>
      </p:sp>
    </p:spTree>
    <p:extLst>
      <p:ext uri="{BB962C8B-B14F-4D97-AF65-F5344CB8AC3E}">
        <p14:creationId xmlns:p14="http://schemas.microsoft.com/office/powerpoint/2010/main" val="3582016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966ED5D-8C48-4A92-9EDC-0595232F0A13}" type="datetimeFigureOut">
              <a:rPr lang="en-US"/>
              <a:pPr/>
              <a:t>4/21/2013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30A8ADC-338A-4126-AB5F-826E67D69946}" type="slidenum">
              <a:rPr lang="en-US"/>
              <a:pPr/>
              <a:t>‹#›</a:t>
            </a:fld>
            <a:endParaRPr lang="en-US" dirty="0"/>
          </a:p>
        </p:txBody>
      </p:sp>
    </p:spTree>
    <p:extLst>
      <p:ext uri="{BB962C8B-B14F-4D97-AF65-F5344CB8AC3E}">
        <p14:creationId xmlns:p14="http://schemas.microsoft.com/office/powerpoint/2010/main" val="2170234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11BEDB7-3C8F-4882-9E98-63750C592DA0}" type="datetimeFigureOut">
              <a:rPr lang="en-US"/>
              <a:pPr/>
              <a:t>4/21/2013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5997DA0-C642-476F-89D1-061F5282CA7E}" type="slidenum">
              <a:rPr lang="en-US"/>
              <a:pPr/>
              <a:t>‹#›</a:t>
            </a:fld>
            <a:endParaRPr lang="en-US" dirty="0"/>
          </a:p>
        </p:txBody>
      </p:sp>
    </p:spTree>
    <p:extLst>
      <p:ext uri="{BB962C8B-B14F-4D97-AF65-F5344CB8AC3E}">
        <p14:creationId xmlns:p14="http://schemas.microsoft.com/office/powerpoint/2010/main" val="3073646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9F346CC-018B-407C-B80A-3302B0B6DFD9}" type="datetimeFigureOut">
              <a:rPr lang="en-US"/>
              <a:pPr/>
              <a:t>4/21/2013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84CD0EF-3214-4282-AA0E-58A0C630AB35}" type="slidenum">
              <a:rPr lang="en-US"/>
              <a:pPr/>
              <a:t>‹#›</a:t>
            </a:fld>
            <a:endParaRPr lang="en-US" dirty="0"/>
          </a:p>
        </p:txBody>
      </p:sp>
    </p:spTree>
    <p:extLst>
      <p:ext uri="{BB962C8B-B14F-4D97-AF65-F5344CB8AC3E}">
        <p14:creationId xmlns:p14="http://schemas.microsoft.com/office/powerpoint/2010/main" val="3920639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13DB884-7A81-47D8-A44D-F0143BB00EDF}" type="datetimeFigureOut">
              <a:rPr lang="en-US"/>
              <a:pPr/>
              <a:t>4/21/2013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01C2612-8FCF-4D89-AC4A-978623E44763}" type="slidenum">
              <a:rPr lang="en-US"/>
              <a:pPr/>
              <a:t>‹#›</a:t>
            </a:fld>
            <a:endParaRPr lang="en-US" dirty="0"/>
          </a:p>
        </p:txBody>
      </p:sp>
    </p:spTree>
    <p:extLst>
      <p:ext uri="{BB962C8B-B14F-4D97-AF65-F5344CB8AC3E}">
        <p14:creationId xmlns:p14="http://schemas.microsoft.com/office/powerpoint/2010/main" val="634625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F281E0A-911E-4DF3-9034-0652811861D9}" type="datetimeFigureOut">
              <a:rPr lang="en-US"/>
              <a:pPr/>
              <a:t>4/21/2013</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095B008B-EE3A-431A-86EE-66570FB4440A}" type="slidenum">
              <a:rPr lang="en-US"/>
              <a:pPr/>
              <a:t>‹#›</a:t>
            </a:fld>
            <a:endParaRPr lang="en-US" dirty="0"/>
          </a:p>
        </p:txBody>
      </p:sp>
    </p:spTree>
    <p:extLst>
      <p:ext uri="{BB962C8B-B14F-4D97-AF65-F5344CB8AC3E}">
        <p14:creationId xmlns:p14="http://schemas.microsoft.com/office/powerpoint/2010/main" val="3211160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621153D4-8363-4A70-BACF-A6AB3487479D}" type="datetimeFigureOut">
              <a:rPr lang="en-US"/>
              <a:pPr/>
              <a:t>4/21/2013</a:t>
            </a:fld>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43D7747F-C1C9-4A86-96B9-6B46ACD1BD98}" type="slidenum">
              <a:rPr lang="en-US"/>
              <a:pPr/>
              <a:t>‹#›</a:t>
            </a:fld>
            <a:endParaRPr lang="en-US" dirty="0"/>
          </a:p>
        </p:txBody>
      </p:sp>
    </p:spTree>
    <p:extLst>
      <p:ext uri="{BB962C8B-B14F-4D97-AF65-F5344CB8AC3E}">
        <p14:creationId xmlns:p14="http://schemas.microsoft.com/office/powerpoint/2010/main" val="4062388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0BA8470D-A41F-40FF-9D64-6B678BCAEFA2}" type="datetimeFigureOut">
              <a:rPr lang="en-US"/>
              <a:pPr/>
              <a:t>4/21/2013</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C89D6158-C637-4929-A03F-2AE6E7728CE6}" type="slidenum">
              <a:rPr lang="en-US"/>
              <a:pPr/>
              <a:t>‹#›</a:t>
            </a:fld>
            <a:endParaRPr lang="en-US" dirty="0"/>
          </a:p>
        </p:txBody>
      </p:sp>
    </p:spTree>
    <p:extLst>
      <p:ext uri="{BB962C8B-B14F-4D97-AF65-F5344CB8AC3E}">
        <p14:creationId xmlns:p14="http://schemas.microsoft.com/office/powerpoint/2010/main" val="217600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2F57829E-4F93-4D28-BEFA-15347ABD96C2}" type="datetimeFigureOut">
              <a:rPr lang="en-US"/>
              <a:pPr/>
              <a:t>4/21/2013</a:t>
            </a:fld>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AF8CAC03-A7BE-4823-8EF3-269BC8DFA9EA}" type="slidenum">
              <a:rPr lang="en-US"/>
              <a:pPr/>
              <a:t>‹#›</a:t>
            </a:fld>
            <a:endParaRPr lang="en-US" dirty="0"/>
          </a:p>
        </p:txBody>
      </p:sp>
    </p:spTree>
    <p:extLst>
      <p:ext uri="{BB962C8B-B14F-4D97-AF65-F5344CB8AC3E}">
        <p14:creationId xmlns:p14="http://schemas.microsoft.com/office/powerpoint/2010/main" val="352651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B6D9A30-67BC-462A-B6DD-538A667A241D}" type="datetimeFigureOut">
              <a:rPr lang="en-US"/>
              <a:pPr/>
              <a:t>4/21/2013</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ACD5B622-6EF9-4D7A-9E06-958A427BF530}" type="slidenum">
              <a:rPr lang="en-US"/>
              <a:pPr/>
              <a:t>‹#›</a:t>
            </a:fld>
            <a:endParaRPr lang="en-US" dirty="0"/>
          </a:p>
        </p:txBody>
      </p:sp>
    </p:spTree>
    <p:extLst>
      <p:ext uri="{BB962C8B-B14F-4D97-AF65-F5344CB8AC3E}">
        <p14:creationId xmlns:p14="http://schemas.microsoft.com/office/powerpoint/2010/main" val="87457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314C5BB-DB3E-43EF-B307-19CCD4ED7504}" type="datetimeFigureOut">
              <a:rPr lang="en-US"/>
              <a:pPr/>
              <a:t>4/21/2013</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08FE202-7E39-45A2-9652-91096F0C3BFB}" type="slidenum">
              <a:rPr lang="en-US"/>
              <a:pPr/>
              <a:t>‹#›</a:t>
            </a:fld>
            <a:endParaRPr lang="en-US" dirty="0"/>
          </a:p>
        </p:txBody>
      </p:sp>
    </p:spTree>
    <p:extLst>
      <p:ext uri="{BB962C8B-B14F-4D97-AF65-F5344CB8AC3E}">
        <p14:creationId xmlns:p14="http://schemas.microsoft.com/office/powerpoint/2010/main" val="2032467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5EA54992-8AEB-47D8-90AA-57F8964F37B6}" type="datetimeFigureOut">
              <a:rPr lang="en-US"/>
              <a:pPr/>
              <a:t>4/21/2013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D98CF66-A5E9-4222-A45F-29D3145CC4E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www.mddionline.com/article/medtech-2012-SWOT" TargetMode="Externa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m/url?sa=i&amp;rct=j&amp;q=Ivy+Tech+community+college+logo&amp;source=images&amp;cd=&amp;cad=rja&amp;docid=0rwo9qH5RvUcRM&amp;tbnid=ZQ82VvZkYD3EAM:&amp;ved=0CAUQjRw&amp;url=http://www.careerstep.com/ivytechlafayette&amp;ei=eQ1vUfHmN8aZyQGm0oGoDg&amp;bvm=bv.45368065,d.aWc&amp;psig=AFQjCNF9Wq4Puz7x1ZVlEZG8xUQ-6G6kSg&amp;ust=1366318837925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rtlCol="0">
            <a:normAutofit fontScale="90000"/>
          </a:bodyPr>
          <a:lstStyle/>
          <a:p>
            <a:pPr eaLnBrk="1" fontAlgn="auto" hangingPunct="1">
              <a:spcAft>
                <a:spcPts val="0"/>
              </a:spcAft>
              <a:defRPr/>
            </a:pPr>
            <a:r>
              <a:rPr lang="en-US" dirty="0" smtClean="0">
                <a:solidFill>
                  <a:srgbClr val="002060"/>
                </a:solidFill>
                <a:effectLst>
                  <a:outerShdw blurRad="38100" dist="38100" dir="2700000" algn="tl">
                    <a:srgbClr val="000000">
                      <a:alpha val="43137"/>
                    </a:srgbClr>
                  </a:outerShdw>
                </a:effectLst>
              </a:rPr>
              <a:t>Community College Consortium</a:t>
            </a:r>
            <a:br>
              <a:rPr lang="en-US" dirty="0" smtClean="0">
                <a:solidFill>
                  <a:srgbClr val="002060"/>
                </a:solidFill>
                <a:effectLst>
                  <a:outerShdw blurRad="38100" dist="38100" dir="2700000" algn="tl">
                    <a:srgbClr val="000000">
                      <a:alpha val="43137"/>
                    </a:srgbClr>
                  </a:outerShdw>
                </a:effectLst>
              </a:rPr>
            </a:br>
            <a:r>
              <a:rPr lang="en-US" dirty="0" smtClean="0">
                <a:solidFill>
                  <a:srgbClr val="002060"/>
                </a:solidFill>
                <a:effectLst>
                  <a:outerShdw blurRad="38100" dist="38100" dir="2700000" algn="tl">
                    <a:srgbClr val="000000">
                      <a:alpha val="43137"/>
                    </a:srgbClr>
                  </a:outerShdw>
                </a:effectLst>
              </a:rPr>
              <a:t>for Bioscience Credentials</a:t>
            </a:r>
            <a:br>
              <a:rPr lang="en-US" dirty="0" smtClean="0">
                <a:solidFill>
                  <a:srgbClr val="002060"/>
                </a:solidFill>
                <a:effectLst>
                  <a:outerShdw blurRad="38100" dist="38100" dir="2700000" algn="tl">
                    <a:srgbClr val="000000">
                      <a:alpha val="43137"/>
                    </a:srgbClr>
                  </a:outerShdw>
                </a:effectLst>
              </a:rPr>
            </a:br>
            <a:r>
              <a:rPr lang="en-US" dirty="0" smtClean="0">
                <a:solidFill>
                  <a:srgbClr val="002060"/>
                </a:solidFill>
                <a:effectLst>
                  <a:outerShdw blurRad="38100" dist="38100" dir="2700000" algn="tl">
                    <a:srgbClr val="000000">
                      <a:alpha val="43137"/>
                    </a:srgbClr>
                  </a:outerShdw>
                </a:effectLst>
              </a:rPr>
              <a:t>Medical Device Hub</a:t>
            </a:r>
          </a:p>
        </p:txBody>
      </p:sp>
      <p:sp>
        <p:nvSpPr>
          <p:cNvPr id="3" name="Subtitle 2"/>
          <p:cNvSpPr>
            <a:spLocks noGrp="1"/>
          </p:cNvSpPr>
          <p:nvPr>
            <p:ph type="subTitle" idx="1"/>
          </p:nvPr>
        </p:nvSpPr>
        <p:spPr>
          <a:xfrm>
            <a:off x="1463675" y="3432175"/>
            <a:ext cx="6400800" cy="1752600"/>
          </a:xfrm>
        </p:spPr>
        <p:txBody>
          <a:bodyPr rtlCol="0">
            <a:normAutofit/>
          </a:bodyPr>
          <a:lstStyle/>
          <a:p>
            <a:pPr eaLnBrk="1" fontAlgn="auto" hangingPunct="1">
              <a:spcAft>
                <a:spcPts val="0"/>
              </a:spcAft>
              <a:defRPr/>
            </a:pPr>
            <a:r>
              <a:rPr lang="en-US" sz="2800" dirty="0" smtClean="0">
                <a:solidFill>
                  <a:srgbClr val="002060"/>
                </a:solidFill>
                <a:effectLst>
                  <a:outerShdw blurRad="38100" dist="38100" dir="2700000" algn="tl">
                    <a:srgbClr val="000000">
                      <a:alpha val="43137"/>
                    </a:srgbClr>
                  </a:outerShdw>
                </a:effectLst>
              </a:rPr>
              <a:t>Sengyong Lee PhD</a:t>
            </a:r>
          </a:p>
          <a:p>
            <a:pPr eaLnBrk="1" fontAlgn="auto" hangingPunct="1">
              <a:spcAft>
                <a:spcPts val="0"/>
              </a:spcAft>
              <a:defRPr/>
            </a:pPr>
            <a:r>
              <a:rPr lang="en-US" sz="2800" dirty="0" smtClean="0">
                <a:solidFill>
                  <a:srgbClr val="002060"/>
                </a:solidFill>
                <a:effectLst>
                  <a:outerShdw blurRad="38100" dist="38100" dir="2700000" algn="tl">
                    <a:srgbClr val="000000">
                      <a:alpha val="43137"/>
                    </a:srgbClr>
                  </a:outerShdw>
                </a:effectLst>
              </a:rPr>
              <a:t>Community College Day at BIO 2013</a:t>
            </a:r>
          </a:p>
          <a:p>
            <a:pPr eaLnBrk="1" fontAlgn="auto" hangingPunct="1">
              <a:spcAft>
                <a:spcPts val="0"/>
              </a:spcAft>
              <a:defRPr/>
            </a:pPr>
            <a:r>
              <a:rPr lang="en-US" sz="2800" dirty="0" smtClean="0">
                <a:solidFill>
                  <a:srgbClr val="002060"/>
                </a:solidFill>
                <a:effectLst>
                  <a:outerShdw blurRad="38100" dist="38100" dir="2700000" algn="tl">
                    <a:srgbClr val="000000">
                      <a:alpha val="43137"/>
                    </a:srgbClr>
                  </a:outerShdw>
                </a:effectLst>
              </a:rPr>
              <a:t>5-22-13 Chicago, IL</a:t>
            </a:r>
          </a:p>
        </p:txBody>
      </p:sp>
      <p:sp>
        <p:nvSpPr>
          <p:cNvPr id="2052"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2053"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54"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2055"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56"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2057"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58"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2059"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60"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2061"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2"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6387"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6388"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6389"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6390"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6391"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6392"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6393"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6394"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16395"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6"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187325" y="762000"/>
            <a:ext cx="8804275" cy="3033713"/>
          </a:xfrm>
        </p:spPr>
        <p:txBody>
          <a:bodyPr>
            <a:noAutofit/>
          </a:bodyPr>
          <a:lstStyle/>
          <a:p>
            <a:pPr marL="342900" indent="-342900" eaLnBrk="1" hangingPunct="1">
              <a:buFont typeface="Wingdings" pitchFamily="2" charset="2"/>
              <a:buChar char="§"/>
            </a:pPr>
            <a:r>
              <a:rPr lang="en-US" sz="2800" b="1" dirty="0" smtClean="0">
                <a:solidFill>
                  <a:srgbClr val="002060"/>
                </a:solidFill>
                <a:effectLst>
                  <a:outerShdw blurRad="38100" dist="38100" dir="2700000" algn="tl">
                    <a:srgbClr val="C0C0C0"/>
                  </a:outerShdw>
                </a:effectLst>
                <a:latin typeface="Lucida Grande" pitchFamily="28" charset="0"/>
              </a:rPr>
              <a:t>Next Steps:</a:t>
            </a:r>
            <a:br>
              <a:rPr lang="en-US" sz="2800" b="1"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Complete the Skill Set Matrix by the end of May 2013</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Gap analysis on our current program offerings</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Development of harmonized curriculum through the second national conference in St. Petersburg in September of 2013</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Development of MD &amp; Bioscience Core credentials through the third conference in Salt Lake </a:t>
            </a:r>
            <a:r>
              <a:rPr lang="en-US" sz="2400" dirty="0" smtClean="0">
                <a:solidFill>
                  <a:srgbClr val="002060"/>
                </a:solidFill>
                <a:effectLst>
                  <a:outerShdw blurRad="38100" dist="38100" dir="2700000" algn="tl">
                    <a:srgbClr val="C0C0C0"/>
                  </a:outerShdw>
                </a:effectLst>
                <a:latin typeface="Lucida Grande" pitchFamily="28" charset="0"/>
              </a:rPr>
              <a:t>City, </a:t>
            </a:r>
            <a:r>
              <a:rPr lang="en-US" sz="2400" dirty="0" smtClean="0">
                <a:solidFill>
                  <a:srgbClr val="002060"/>
                </a:solidFill>
                <a:effectLst>
                  <a:outerShdw blurRad="38100" dist="38100" dir="2700000" algn="tl">
                    <a:srgbClr val="C0C0C0"/>
                  </a:outerShdw>
                </a:effectLst>
                <a:latin typeface="Lucida Grande" pitchFamily="28" charset="0"/>
              </a:rPr>
              <a:t>Utah 2014 </a:t>
            </a:r>
            <a:endParaRPr lang="en-US" sz="2800"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3075"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3076"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3077"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3078"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3079"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3080"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3081"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3082"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3083"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155575" y="465138"/>
            <a:ext cx="8759825" cy="4716462"/>
          </a:xfrm>
        </p:spPr>
        <p:txBody>
          <a:bodyPr>
            <a:normAutofit/>
          </a:bodyPr>
          <a:lstStyle/>
          <a:p>
            <a:pPr marL="342900" indent="-342900" eaLnBrk="1" hangingPunct="1">
              <a:buFontTx/>
              <a:buChar char="•"/>
            </a:pPr>
            <a:r>
              <a:rPr lang="en-US" sz="2800" b="1" dirty="0" smtClean="0">
                <a:solidFill>
                  <a:srgbClr val="002060"/>
                </a:solidFill>
                <a:effectLst>
                  <a:outerShdw blurRad="38100" dist="38100" dir="2700000" algn="tl">
                    <a:srgbClr val="C0C0C0"/>
                  </a:outerShdw>
                </a:effectLst>
              </a:rPr>
              <a:t>The Medical Device Industry:</a:t>
            </a:r>
            <a:br>
              <a:rPr lang="en-US" sz="2800" b="1" dirty="0" smtClean="0">
                <a:solidFill>
                  <a:srgbClr val="002060"/>
                </a:solidFill>
                <a:effectLst>
                  <a:outerShdw blurRad="38100" dist="38100" dir="2700000" algn="tl">
                    <a:srgbClr val="C0C0C0"/>
                  </a:outerShdw>
                </a:effectLst>
              </a:rPr>
            </a:br>
            <a:r>
              <a:rPr lang="en-US" sz="2400" b="1" dirty="0" smtClean="0">
                <a:solidFill>
                  <a:srgbClr val="002060"/>
                </a:solidFill>
                <a:effectLst>
                  <a:outerShdw blurRad="38100" dist="38100" dir="2700000" algn="tl">
                    <a:srgbClr val="C0C0C0"/>
                  </a:outerShdw>
                </a:effectLst>
              </a:rPr>
              <a:t>“</a:t>
            </a:r>
            <a:r>
              <a:rPr lang="en-US" sz="2400" dirty="0" smtClean="0">
                <a:solidFill>
                  <a:srgbClr val="002060"/>
                </a:solidFill>
                <a:effectLst>
                  <a:outerShdw blurRad="38100" dist="38100" dir="2700000" algn="tl">
                    <a:srgbClr val="C0C0C0"/>
                  </a:outerShdw>
                </a:effectLst>
              </a:rPr>
              <a:t>T</a:t>
            </a:r>
            <a:r>
              <a:rPr lang="en-US" sz="2500" dirty="0" smtClean="0">
                <a:solidFill>
                  <a:srgbClr val="002060"/>
                </a:solidFill>
                <a:effectLst>
                  <a:outerShdw blurRad="38100" dist="38100" dir="2700000" algn="tl">
                    <a:srgbClr val="C0C0C0"/>
                  </a:outerShdw>
                </a:effectLst>
              </a:rPr>
              <a:t>he industry covers a wide spectrum of products used in the treatment of patients, including cardiovascular devices, dental equipment, diagnostic devices, medical equipment and supplies, ophthalmic devices, orthopedic devices, respiratory devices and surgical equipment.” </a:t>
            </a:r>
            <a:br>
              <a:rPr lang="en-US" sz="2500" dirty="0" smtClean="0">
                <a:solidFill>
                  <a:srgbClr val="002060"/>
                </a:solidFill>
                <a:effectLst>
                  <a:outerShdw blurRad="38100" dist="38100" dir="2700000" algn="tl">
                    <a:srgbClr val="C0C0C0"/>
                  </a:outerShdw>
                </a:effectLst>
              </a:rPr>
            </a:br>
            <a:r>
              <a:rPr lang="en-US" sz="2500" dirty="0" smtClean="0">
                <a:solidFill>
                  <a:srgbClr val="002060"/>
                </a:solidFill>
                <a:effectLst>
                  <a:outerShdw blurRad="38100" dist="38100" dir="2700000" algn="tl">
                    <a:srgbClr val="C0C0C0"/>
                  </a:outerShdw>
                </a:effectLst>
              </a:rPr>
              <a:t/>
            </a:r>
            <a:br>
              <a:rPr lang="en-US" sz="2500" dirty="0" smtClean="0">
                <a:solidFill>
                  <a:srgbClr val="002060"/>
                </a:solidFill>
                <a:effectLst>
                  <a:outerShdw blurRad="38100" dist="38100" dir="2700000" algn="tl">
                    <a:srgbClr val="C0C0C0"/>
                  </a:outerShdw>
                </a:effectLst>
              </a:rPr>
            </a:br>
            <a:r>
              <a:rPr lang="en-US" sz="2000" i="1" dirty="0" smtClean="0">
                <a:solidFill>
                  <a:srgbClr val="002060"/>
                </a:solidFill>
                <a:effectLst>
                  <a:outerShdw blurRad="38100" dist="38100" dir="2700000" algn="tl">
                    <a:srgbClr val="C0C0C0"/>
                  </a:outerShdw>
                </a:effectLst>
              </a:rPr>
              <a:t>-The United States Pharmacopeia and the National Formulary (USP–NF)</a:t>
            </a:r>
            <a:r>
              <a:rPr lang="en-US" sz="2000" dirty="0" smtClean="0">
                <a:solidFill>
                  <a:srgbClr val="002060"/>
                </a:solidFill>
                <a:effectLst>
                  <a:outerShdw blurRad="38100" dist="38100" dir="2700000" algn="tl">
                    <a:srgbClr val="C0C0C0"/>
                  </a:outerShdw>
                </a:effectLst>
              </a:rPr>
              <a:t/>
            </a:r>
            <a:br>
              <a:rPr lang="en-US" sz="2000" dirty="0" smtClean="0">
                <a:solidFill>
                  <a:srgbClr val="002060"/>
                </a:solidFill>
                <a:effectLst>
                  <a:outerShdw blurRad="38100" dist="38100" dir="2700000" algn="tl">
                    <a:srgbClr val="C0C0C0"/>
                  </a:outerShdw>
                </a:effectLst>
              </a:rPr>
            </a:br>
            <a:r>
              <a:rPr lang="en-US" sz="2000" dirty="0" smtClean="0">
                <a:solidFill>
                  <a:srgbClr val="002060"/>
                </a:solidFill>
                <a:effectLst>
                  <a:outerShdw blurRad="38100" dist="38100" dir="2700000" algn="tl">
                    <a:srgbClr val="C0C0C0"/>
                  </a:outerShdw>
                </a:effectLst>
              </a:rPr>
              <a:t/>
            </a:r>
            <a:br>
              <a:rPr lang="en-US" sz="2000" dirty="0" smtClean="0">
                <a:solidFill>
                  <a:srgbClr val="002060"/>
                </a:solidFill>
                <a:effectLst>
                  <a:outerShdw blurRad="38100" dist="38100" dir="2700000" algn="tl">
                    <a:srgbClr val="C0C0C0"/>
                  </a:outerShdw>
                </a:effectLst>
              </a:rPr>
            </a:br>
            <a:r>
              <a:rPr lang="en-US" sz="2500" i="1" dirty="0" smtClean="0">
                <a:solidFill>
                  <a:srgbClr val="002060"/>
                </a:solidFill>
                <a:effectLst>
                  <a:outerShdw blurRad="38100" dist="38100" dir="2700000" algn="tl">
                    <a:srgbClr val="C0C0C0"/>
                  </a:outerShdw>
                </a:effectLst>
              </a:rPr>
              <a:t>It is a highly diversified industry manufacturing a wide variety of health care products.</a:t>
            </a:r>
            <a:r>
              <a:rPr lang="en-US" sz="2400" dirty="0" smtClean="0">
                <a:solidFill>
                  <a:srgbClr val="002060"/>
                </a:solidFill>
                <a:effectLst>
                  <a:outerShdw blurRad="38100" dist="38100" dir="2700000" algn="tl">
                    <a:srgbClr val="C0C0C0"/>
                  </a:outerShdw>
                </a:effectLst>
              </a:rPr>
              <a:t/>
            </a:r>
            <a:br>
              <a:rPr lang="en-US" sz="2400" dirty="0" smtClean="0">
                <a:solidFill>
                  <a:srgbClr val="002060"/>
                </a:solidFill>
                <a:effectLst>
                  <a:outerShdw blurRad="38100" dist="38100" dir="2700000" algn="tl">
                    <a:srgbClr val="C0C0C0"/>
                  </a:outerShdw>
                </a:effectLst>
              </a:rPr>
            </a:br>
            <a:endParaRPr lang="en-US" sz="1600" i="1"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4099"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4100"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4101"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4102"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4103"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4104"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4105"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4106"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4107"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307975" y="160338"/>
            <a:ext cx="8607425" cy="4487862"/>
          </a:xfrm>
        </p:spPr>
        <p:txBody>
          <a:bodyPr>
            <a:normAutofit/>
          </a:bodyPr>
          <a:lstStyle/>
          <a:p>
            <a:pPr marL="457200" indent="-457200" algn="l" eaLnBrk="1" hangingPunct="1">
              <a:spcBef>
                <a:spcPct val="20000"/>
              </a:spcBef>
              <a:buFontTx/>
              <a:buChar char="•"/>
            </a:pPr>
            <a:r>
              <a:rPr lang="en-US" sz="2700" b="1" dirty="0" smtClean="0">
                <a:solidFill>
                  <a:srgbClr val="002060"/>
                </a:solidFill>
                <a:effectLst>
                  <a:outerShdw blurRad="38100" dist="38100" dir="2700000" algn="tl">
                    <a:srgbClr val="C0C0C0"/>
                  </a:outerShdw>
                </a:effectLst>
                <a:latin typeface="Lucida Grande" pitchFamily="28" charset="0"/>
              </a:rPr>
              <a:t>The US Medical Device Industry: </a:t>
            </a:r>
            <a:br>
              <a:rPr lang="en-US" sz="2700" b="1" dirty="0" smtClean="0">
                <a:solidFill>
                  <a:srgbClr val="002060"/>
                </a:solidFill>
                <a:effectLst>
                  <a:outerShdw blurRad="38100" dist="38100" dir="2700000" algn="tl">
                    <a:srgbClr val="C0C0C0"/>
                  </a:outerShdw>
                </a:effectLst>
                <a:latin typeface="Lucida Grande" pitchFamily="28" charset="0"/>
              </a:rPr>
            </a:br>
            <a:r>
              <a:rPr lang="en-US" sz="2700" b="1" dirty="0" smtClean="0">
                <a:solidFill>
                  <a:srgbClr val="002060"/>
                </a:solidFill>
                <a:effectLst>
                  <a:outerShdw blurRad="38100" dist="38100" dir="2700000" algn="tl">
                    <a:srgbClr val="C0C0C0"/>
                  </a:outerShdw>
                </a:effectLst>
                <a:latin typeface="Lucida Grande" pitchFamily="28" charset="0"/>
              </a:rPr>
              <a:t>-</a:t>
            </a:r>
            <a:r>
              <a:rPr lang="en-US" sz="2400" dirty="0" smtClean="0">
                <a:solidFill>
                  <a:srgbClr val="002060"/>
                </a:solidFill>
                <a:effectLst>
                  <a:outerShdw blurRad="38100" dist="38100" dir="2700000" algn="tl">
                    <a:srgbClr val="C0C0C0"/>
                  </a:outerShdw>
                </a:effectLst>
                <a:latin typeface="Lucida Grande" pitchFamily="28" charset="0"/>
              </a:rPr>
              <a:t>R</a:t>
            </a:r>
            <a:r>
              <a:rPr lang="en-US" sz="2400" dirty="0" smtClean="0">
                <a:solidFill>
                  <a:srgbClr val="002060"/>
                </a:solidFill>
                <a:effectLst>
                  <a:outerShdw blurRad="38100" dist="38100" dir="2700000" algn="tl">
                    <a:srgbClr val="C0C0C0"/>
                  </a:outerShdw>
                </a:effectLst>
              </a:rPr>
              <a:t>oughly $350-billion industry worldwide </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-Thirty-two of the 46 medical technology companies with more than $1 billion in annual revenue are based in the US.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-Employs more than 400,000 Americans directly and 2 million people indirectly</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-One of the few American manufacturing industries that consistently exports more than it imports.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
            </a:r>
            <a:br>
              <a:rPr lang="en-US" sz="2400" dirty="0" smtClean="0">
                <a:solidFill>
                  <a:srgbClr val="002060"/>
                </a:solidFill>
                <a:effectLst>
                  <a:outerShdw blurRad="38100" dist="38100" dir="2700000" algn="tl">
                    <a:srgbClr val="C0C0C0"/>
                  </a:outerShdw>
                </a:effectLst>
              </a:rPr>
            </a:br>
            <a:r>
              <a:rPr lang="en-US" sz="2000" dirty="0" smtClean="0">
                <a:solidFill>
                  <a:srgbClr val="002060"/>
                </a:solidFill>
                <a:effectLst>
                  <a:outerShdw blurRad="38100" dist="38100" dir="2700000" algn="tl">
                    <a:srgbClr val="C0C0C0"/>
                  </a:outerShdw>
                </a:effectLst>
              </a:rPr>
              <a:t>- </a:t>
            </a:r>
            <a:r>
              <a:rPr lang="en-US" sz="2000" i="1" dirty="0" smtClean="0">
                <a:solidFill>
                  <a:srgbClr val="002060"/>
                </a:solidFill>
                <a:effectLst>
                  <a:outerShdw blurRad="38100" dist="38100" dir="2700000" algn="tl">
                    <a:srgbClr val="C0C0C0"/>
                  </a:outerShdw>
                </a:effectLst>
                <a:hlinkClick r:id="rId5"/>
              </a:rPr>
              <a:t>http://www.mddionline.com/article/medtech-2012-SWOT</a:t>
            </a:r>
            <a:r>
              <a:rPr lang="en-US" sz="2000" i="1" dirty="0" smtClean="0">
                <a:solidFill>
                  <a:srgbClr val="002060"/>
                </a:solidFill>
                <a:effectLst>
                  <a:outerShdw blurRad="38100" dist="38100" dir="2700000" algn="tl">
                    <a:srgbClr val="C0C0C0"/>
                  </a:outerShdw>
                </a:effectLst>
              </a:rPr>
              <a:t/>
            </a:r>
            <a:br>
              <a:rPr lang="en-US" sz="2000" i="1" dirty="0" smtClean="0">
                <a:solidFill>
                  <a:srgbClr val="002060"/>
                </a:solidFill>
                <a:effectLst>
                  <a:outerShdw blurRad="38100" dist="38100" dir="2700000" algn="tl">
                    <a:srgbClr val="C0C0C0"/>
                  </a:outerShdw>
                </a:effectLst>
              </a:rPr>
            </a:br>
            <a:endParaRPr lang="en-US" sz="2000" i="1"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5123"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5124"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5125"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5126"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5127"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5128"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5129"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5130"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5131"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268288" y="319088"/>
            <a:ext cx="8607425" cy="3294062"/>
          </a:xfrm>
        </p:spPr>
        <p:txBody>
          <a:bodyPr>
            <a:noAutofit/>
          </a:bodyPr>
          <a:lstStyle/>
          <a:p>
            <a:pPr marL="457200" indent="-457200" algn="l" eaLnBrk="1" hangingPunct="1">
              <a:buFontTx/>
              <a:buChar char="•"/>
            </a:pPr>
            <a:r>
              <a:rPr lang="en-US" sz="2800" b="1" dirty="0" smtClean="0">
                <a:solidFill>
                  <a:srgbClr val="002060"/>
                </a:solidFill>
                <a:effectLst>
                  <a:outerShdw blurRad="38100" dist="38100" dir="2700000" algn="tl">
                    <a:srgbClr val="C0C0C0"/>
                  </a:outerShdw>
                </a:effectLst>
                <a:latin typeface="Lucida Grande" pitchFamily="28" charset="0"/>
              </a:rPr>
              <a:t>Workforce Development Needs:</a:t>
            </a:r>
            <a:br>
              <a:rPr lang="en-US" sz="2800" b="1" dirty="0" smtClean="0">
                <a:solidFill>
                  <a:srgbClr val="002060"/>
                </a:solidFill>
                <a:effectLst>
                  <a:outerShdw blurRad="38100" dist="38100" dir="2700000" algn="tl">
                    <a:srgbClr val="C0C0C0"/>
                  </a:outerShdw>
                </a:effectLst>
                <a:latin typeface="Lucida Grande" pitchFamily="28" charset="0"/>
              </a:rPr>
            </a:br>
            <a:r>
              <a:rPr lang="en-US" sz="2800" b="1" dirty="0" smtClean="0">
                <a:solidFill>
                  <a:srgbClr val="002060"/>
                </a:solidFill>
                <a:effectLst>
                  <a:outerShdw blurRad="38100" dist="38100" dir="2700000" algn="tl">
                    <a:srgbClr val="C0C0C0"/>
                  </a:outerShdw>
                </a:effectLst>
                <a:latin typeface="Lucida Grande" pitchFamily="28" charset="0"/>
              </a:rPr>
              <a:t>-</a:t>
            </a:r>
            <a:r>
              <a:rPr lang="en-US" sz="2400" dirty="0" smtClean="0">
                <a:solidFill>
                  <a:srgbClr val="002060"/>
                </a:solidFill>
                <a:effectLst>
                  <a:outerShdw blurRad="38100" dist="38100" dir="2700000" algn="tl">
                    <a:srgbClr val="C0C0C0"/>
                  </a:outerShdw>
                </a:effectLst>
                <a:latin typeface="Lucida Grande" pitchFamily="28" charset="0"/>
              </a:rPr>
              <a:t>Various career opportunities that require workers with a  diverse education background</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a:t>
            </a:r>
            <a:r>
              <a:rPr lang="en-US" sz="2400" dirty="0" smtClean="0">
                <a:solidFill>
                  <a:srgbClr val="002060"/>
                </a:solidFill>
                <a:effectLst>
                  <a:outerShdw blurRad="38100" dist="38100" dir="2700000" algn="tl">
                    <a:srgbClr val="C0C0C0"/>
                  </a:outerShdw>
                </a:effectLst>
              </a:rPr>
              <a:t>Workers need to be able to navigate the challenging regulatory environment both domestically and in international markets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 </a:t>
            </a:r>
            <a:br>
              <a:rPr lang="en-US" sz="2400" dirty="0" smtClean="0">
                <a:solidFill>
                  <a:srgbClr val="002060"/>
                </a:solidFill>
                <a:effectLst>
                  <a:outerShdw blurRad="38100" dist="38100" dir="2700000" algn="tl">
                    <a:srgbClr val="C0C0C0"/>
                  </a:outerShdw>
                </a:effectLst>
              </a:rPr>
            </a:br>
            <a:r>
              <a:rPr lang="en-US" sz="2000" dirty="0" smtClean="0">
                <a:solidFill>
                  <a:srgbClr val="002060"/>
                </a:solidFill>
                <a:effectLst>
                  <a:outerShdw blurRad="38100" dist="38100" dir="2700000" algn="tl">
                    <a:srgbClr val="C0C0C0"/>
                  </a:outerShdw>
                </a:effectLst>
              </a:rPr>
              <a:t>- </a:t>
            </a:r>
            <a:r>
              <a:rPr lang="en-US" sz="2000" i="1" dirty="0" smtClean="0">
                <a:solidFill>
                  <a:srgbClr val="002060"/>
                </a:solidFill>
                <a:effectLst>
                  <a:outerShdw blurRad="38100" dist="38100" dir="2700000" algn="tl">
                    <a:srgbClr val="C0C0C0"/>
                  </a:outerShdw>
                </a:effectLst>
              </a:rPr>
              <a:t>In the BioCrossroads survey of Indiana medical device companies</a:t>
            </a:r>
            <a:br>
              <a:rPr lang="en-US" sz="2000" i="1" dirty="0" smtClean="0">
                <a:solidFill>
                  <a:srgbClr val="002060"/>
                </a:solidFill>
                <a:effectLst>
                  <a:outerShdw blurRad="38100" dist="38100" dir="2700000" algn="tl">
                    <a:srgbClr val="C0C0C0"/>
                  </a:outerShdw>
                </a:effectLst>
              </a:rPr>
            </a:br>
            <a:endParaRPr lang="en-US" sz="2000" i="1"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6147"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6148"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6149"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6150"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6151"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6152"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6153"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6154"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6155"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155575" y="312738"/>
            <a:ext cx="8759825" cy="4868862"/>
          </a:xfrm>
        </p:spPr>
        <p:txBody>
          <a:bodyPr>
            <a:normAutofit/>
          </a:bodyPr>
          <a:lstStyle/>
          <a:p>
            <a:pPr marL="342900" indent="-342900" eaLnBrk="1" hangingPunct="1">
              <a:buFontTx/>
              <a:buChar char="•"/>
            </a:pPr>
            <a:r>
              <a:rPr lang="en-US" sz="2800" b="1" dirty="0" smtClean="0">
                <a:solidFill>
                  <a:srgbClr val="002060"/>
                </a:solidFill>
                <a:effectLst>
                  <a:outerShdw blurRad="38100" dist="38100" dir="2700000" algn="tl">
                    <a:srgbClr val="C0C0C0"/>
                  </a:outerShdw>
                </a:effectLst>
              </a:rPr>
              <a:t>The Medical Device Hub Members:</a:t>
            </a:r>
            <a:br>
              <a:rPr lang="en-US" sz="2800" b="1"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College of the Canyons in CA</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Ivy Tech Community College in IN</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Moorpark College at Ventura County Community College District in CA</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Mount Wachusett Community College in MA</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Saint Petersburg College in FL</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Salt Lake Community College in UT</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Southern California Biomedical Council in CA</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William Moor College of Technology in TN</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
            </a:r>
            <a:br>
              <a:rPr lang="en-US" sz="2400" dirty="0" smtClean="0">
                <a:solidFill>
                  <a:srgbClr val="002060"/>
                </a:solidFill>
                <a:effectLst>
                  <a:outerShdw blurRad="38100" dist="38100" dir="2700000" algn="tl">
                    <a:srgbClr val="C0C0C0"/>
                  </a:outerShdw>
                </a:effectLst>
              </a:rPr>
            </a:br>
            <a:r>
              <a:rPr lang="en-US" sz="1800" dirty="0" smtClean="0">
                <a:solidFill>
                  <a:srgbClr val="FF0000"/>
                </a:solidFill>
                <a:effectLst>
                  <a:outerShdw blurRad="38100" dist="38100" dir="2700000" algn="tl">
                    <a:srgbClr val="C0C0C0"/>
                  </a:outerShdw>
                </a:effectLst>
              </a:rPr>
              <a:t/>
            </a:r>
            <a:br>
              <a:rPr lang="en-US" sz="1800" dirty="0" smtClean="0">
                <a:solidFill>
                  <a:srgbClr val="FF0000"/>
                </a:solidFill>
                <a:effectLst>
                  <a:outerShdw blurRad="38100" dist="38100" dir="2700000" algn="tl">
                    <a:srgbClr val="C0C0C0"/>
                  </a:outerShdw>
                </a:effectLst>
              </a:rPr>
            </a:br>
            <a:endParaRPr lang="en-US" sz="1600" dirty="0" smtClean="0">
              <a:solidFill>
                <a:srgbClr val="000000"/>
              </a:solidFill>
            </a:endParaRPr>
          </a:p>
        </p:txBody>
      </p:sp>
      <p:pic>
        <p:nvPicPr>
          <p:cNvPr id="6158" name="Picture 4" descr="http://www.milonic.com/menuimages/us_map.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4313238"/>
            <a:ext cx="3048000"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Flowchart: Connector 18"/>
          <p:cNvSpPr/>
          <p:nvPr/>
        </p:nvSpPr>
        <p:spPr bwMode="auto">
          <a:xfrm>
            <a:off x="5181600" y="4953000"/>
            <a:ext cx="98425" cy="79375"/>
          </a:xfrm>
          <a:prstGeom prst="flowChartConnector">
            <a:avLst/>
          </a:prstGeom>
          <a:solidFill>
            <a:srgbClr val="002060"/>
          </a:solidFill>
          <a:ln>
            <a:noFill/>
          </a:ln>
          <a:effectLst/>
          <a:extLst/>
        </p:spPr>
        <p:txBody>
          <a:bodyPr/>
          <a:lstStyle/>
          <a:p>
            <a:endParaRPr lang="en-US" dirty="0">
              <a:effectLst>
                <a:outerShdw blurRad="38100" dist="38100" dir="2700000" algn="tl">
                  <a:srgbClr val="FFFFFF"/>
                </a:outerShdw>
              </a:effectLst>
            </a:endParaRPr>
          </a:p>
        </p:txBody>
      </p:sp>
      <p:sp>
        <p:nvSpPr>
          <p:cNvPr id="21" name="Flowchart: Connector 20"/>
          <p:cNvSpPr/>
          <p:nvPr/>
        </p:nvSpPr>
        <p:spPr bwMode="auto">
          <a:xfrm>
            <a:off x="5391150" y="5638800"/>
            <a:ext cx="100013" cy="79375"/>
          </a:xfrm>
          <a:prstGeom prst="flowChartConnector">
            <a:avLst/>
          </a:prstGeom>
          <a:solidFill>
            <a:srgbClr val="002060"/>
          </a:solidFill>
          <a:ln>
            <a:noFill/>
          </a:ln>
          <a:effectLst/>
          <a:extLst/>
        </p:spPr>
        <p:txBody>
          <a:bodyPr/>
          <a:lstStyle/>
          <a:p>
            <a:endParaRPr lang="en-US" dirty="0">
              <a:effectLst>
                <a:outerShdw blurRad="38100" dist="38100" dir="2700000" algn="tl">
                  <a:srgbClr val="FFFFFF"/>
                </a:outerShdw>
              </a:effectLst>
            </a:endParaRPr>
          </a:p>
        </p:txBody>
      </p:sp>
      <p:sp>
        <p:nvSpPr>
          <p:cNvPr id="23" name="Flowchart: Connector 22"/>
          <p:cNvSpPr/>
          <p:nvPr/>
        </p:nvSpPr>
        <p:spPr bwMode="auto">
          <a:xfrm>
            <a:off x="5180013" y="5153025"/>
            <a:ext cx="98425" cy="79375"/>
          </a:xfrm>
          <a:prstGeom prst="flowChartConnector">
            <a:avLst/>
          </a:prstGeom>
          <a:solidFill>
            <a:srgbClr val="002060"/>
          </a:solidFill>
          <a:ln>
            <a:noFill/>
          </a:ln>
          <a:effectLst/>
          <a:extLst/>
        </p:spPr>
        <p:txBody>
          <a:bodyPr/>
          <a:lstStyle/>
          <a:p>
            <a:endParaRPr lang="en-US" dirty="0">
              <a:effectLst>
                <a:outerShdw blurRad="38100" dist="38100" dir="2700000" algn="tl">
                  <a:srgbClr val="FFFFFF"/>
                </a:outerShdw>
              </a:effectLst>
            </a:endParaRPr>
          </a:p>
        </p:txBody>
      </p:sp>
      <p:sp>
        <p:nvSpPr>
          <p:cNvPr id="24" name="Flowchart: Connector 23"/>
          <p:cNvSpPr/>
          <p:nvPr/>
        </p:nvSpPr>
        <p:spPr bwMode="auto">
          <a:xfrm>
            <a:off x="3406775" y="5178425"/>
            <a:ext cx="98425" cy="79375"/>
          </a:xfrm>
          <a:prstGeom prst="flowChartConnector">
            <a:avLst/>
          </a:prstGeom>
          <a:solidFill>
            <a:srgbClr val="002060"/>
          </a:solidFill>
          <a:ln>
            <a:noFill/>
          </a:ln>
          <a:effectLst/>
          <a:extLst/>
        </p:spPr>
        <p:txBody>
          <a:bodyPr/>
          <a:lstStyle/>
          <a:p>
            <a:endParaRPr lang="en-US" dirty="0">
              <a:effectLst>
                <a:outerShdw blurRad="38100" dist="38100" dir="2700000" algn="tl">
                  <a:srgbClr val="FFFFFF"/>
                </a:outerShdw>
              </a:effectLst>
            </a:endParaRPr>
          </a:p>
        </p:txBody>
      </p:sp>
      <p:sp>
        <p:nvSpPr>
          <p:cNvPr id="25" name="Flowchart: Connector 24"/>
          <p:cNvSpPr/>
          <p:nvPr/>
        </p:nvSpPr>
        <p:spPr bwMode="auto">
          <a:xfrm>
            <a:off x="5916613" y="4724400"/>
            <a:ext cx="98425" cy="79375"/>
          </a:xfrm>
          <a:prstGeom prst="flowChartConnector">
            <a:avLst/>
          </a:prstGeom>
          <a:solidFill>
            <a:srgbClr val="002060"/>
          </a:solidFill>
          <a:ln>
            <a:noFill/>
          </a:ln>
          <a:effectLst/>
          <a:extLst/>
        </p:spPr>
        <p:txBody>
          <a:bodyPr/>
          <a:lstStyle/>
          <a:p>
            <a:endParaRPr lang="en-US" dirty="0">
              <a:effectLst>
                <a:outerShdw blurRad="38100" dist="38100" dir="2700000" algn="tl">
                  <a:srgbClr val="FFFFFF"/>
                </a:outerShdw>
              </a:effectLst>
            </a:endParaRPr>
          </a:p>
        </p:txBody>
      </p:sp>
      <p:sp>
        <p:nvSpPr>
          <p:cNvPr id="26" name="Flowchart: Connector 25"/>
          <p:cNvSpPr/>
          <p:nvPr/>
        </p:nvSpPr>
        <p:spPr bwMode="auto">
          <a:xfrm flipH="1">
            <a:off x="3878263" y="4953000"/>
            <a:ext cx="76200" cy="79375"/>
          </a:xfrm>
          <a:prstGeom prst="flowChartConnector">
            <a:avLst/>
          </a:prstGeom>
          <a:solidFill>
            <a:srgbClr val="002060"/>
          </a:solidFill>
          <a:ln>
            <a:noFill/>
          </a:ln>
          <a:effectLst/>
          <a:extLst/>
        </p:spPr>
        <p:txBody>
          <a:bodyPr/>
          <a:lstStyle/>
          <a:p>
            <a:endParaRPr lang="en-US" dirty="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7171"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7172"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7173"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7174"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7175"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7176"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7177"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7178"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717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0"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291042" y="476427"/>
            <a:ext cx="8607425" cy="3948112"/>
          </a:xfrm>
        </p:spPr>
        <p:txBody>
          <a:bodyPr>
            <a:noAutofit/>
          </a:bodyPr>
          <a:lstStyle/>
          <a:p>
            <a:pPr marL="457200" indent="-457200" algn="l" eaLnBrk="1" hangingPunct="1">
              <a:buFontTx/>
              <a:buChar char="•"/>
            </a:pPr>
            <a:r>
              <a:rPr lang="en-US" sz="2800" b="1" dirty="0" smtClean="0">
                <a:solidFill>
                  <a:srgbClr val="002060"/>
                </a:solidFill>
                <a:effectLst>
                  <a:outerShdw blurRad="38100" dist="38100" dir="2700000" algn="tl">
                    <a:srgbClr val="C0C0C0"/>
                  </a:outerShdw>
                </a:effectLst>
                <a:latin typeface="Lucida Grande" pitchFamily="28" charset="0"/>
              </a:rPr>
              <a:t>The Main Goal for the MD Group: </a:t>
            </a:r>
            <a:br>
              <a:rPr lang="en-US" sz="2800" b="1" dirty="0" smtClean="0">
                <a:solidFill>
                  <a:srgbClr val="002060"/>
                </a:solidFill>
                <a:effectLst>
                  <a:outerShdw blurRad="38100" dist="38100" dir="2700000" algn="tl">
                    <a:srgbClr val="C0C0C0"/>
                  </a:outerShdw>
                </a:effectLst>
                <a:latin typeface="Lucida Grande" pitchFamily="28" charset="0"/>
              </a:rPr>
            </a:br>
            <a:r>
              <a:rPr lang="en-US" sz="2800" dirty="0" smtClean="0">
                <a:solidFill>
                  <a:srgbClr val="002060"/>
                </a:solidFill>
                <a:effectLst>
                  <a:outerShdw blurRad="38100" dist="38100" dir="2700000" algn="tl">
                    <a:srgbClr val="C0C0C0"/>
                  </a:outerShdw>
                </a:effectLst>
              </a:rPr>
              <a:t>-</a:t>
            </a:r>
            <a:r>
              <a:rPr lang="en-US" sz="2400" dirty="0" smtClean="0">
                <a:solidFill>
                  <a:srgbClr val="002060"/>
                </a:solidFill>
                <a:effectLst>
                  <a:outerShdw blurRad="38100" dist="38100" dir="2700000" algn="tl">
                    <a:srgbClr val="C0C0C0"/>
                  </a:outerShdw>
                </a:effectLst>
              </a:rPr>
              <a:t>Identify core MD skills.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a:t>
            </a:r>
            <a:r>
              <a:rPr lang="en-US" sz="2400" dirty="0" smtClean="0">
                <a:solidFill>
                  <a:srgbClr val="002060"/>
                </a:solidFill>
                <a:effectLst>
                  <a:outerShdw blurRad="38100" dist="38100" dir="2700000" algn="tl">
                    <a:srgbClr val="C0C0C0"/>
                  </a:outerShdw>
                </a:effectLst>
              </a:rPr>
              <a:t>Identify nationally harmonized skill sets for the MD jobs</a:t>
            </a:r>
            <a:r>
              <a:rPr lang="en-US" sz="2400" dirty="0">
                <a:solidFill>
                  <a:srgbClr val="002060"/>
                </a:solidFill>
                <a:effectLst>
                  <a:outerShdw blurRad="38100" dist="38100" dir="2700000" algn="tl">
                    <a:srgbClr val="C0C0C0"/>
                  </a:outerShdw>
                </a:effectLst>
              </a:rPr>
              <a:t>.</a:t>
            </a:r>
            <a:br>
              <a:rPr lang="en-US" sz="2400" dirty="0">
                <a:solidFill>
                  <a:srgbClr val="002060"/>
                </a:solidFill>
                <a:effectLst>
                  <a:outerShdw blurRad="38100" dist="38100" dir="2700000" algn="tl">
                    <a:srgbClr val="C0C0C0"/>
                  </a:outerShdw>
                </a:effectLst>
              </a:rPr>
            </a:br>
            <a:r>
              <a:rPr lang="en-US" sz="2400" dirty="0">
                <a:solidFill>
                  <a:srgbClr val="002060"/>
                </a:solidFill>
                <a:effectLst>
                  <a:outerShdw blurRad="38100" dist="38100" dir="2700000" algn="tl">
                    <a:srgbClr val="C0C0C0"/>
                  </a:outerShdw>
                </a:effectLst>
              </a:rPr>
              <a:t>-Identify core Bioscience skills.</a:t>
            </a:r>
            <a:br>
              <a:rPr lang="en-US" sz="2400" dirty="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a:t>
            </a:r>
            <a:r>
              <a:rPr lang="en-US" sz="2400" dirty="0" smtClean="0">
                <a:solidFill>
                  <a:srgbClr val="002060"/>
                </a:solidFill>
                <a:effectLst>
                  <a:outerShdw blurRad="38100" dist="38100" dir="2700000" algn="tl">
                    <a:srgbClr val="C0C0C0"/>
                  </a:outerShdw>
                </a:effectLst>
              </a:rPr>
              <a:t>Develop industry recognized credentials.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a:t>
            </a:r>
            <a:r>
              <a:rPr lang="en-US" sz="2400" dirty="0" smtClean="0">
                <a:solidFill>
                  <a:srgbClr val="002060"/>
                </a:solidFill>
                <a:effectLst>
                  <a:outerShdw blurRad="38100" dist="38100" dir="2700000" algn="tl">
                    <a:srgbClr val="C0C0C0"/>
                  </a:outerShdw>
                </a:effectLst>
              </a:rPr>
              <a:t>Identify gaps in the current education program offerings.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-Redesign and implement courses.</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-Develop a nationally harmonized MD curriculum.</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-Develop a course and credit sharing mechanism among partner </a:t>
            </a:r>
            <a:r>
              <a:rPr lang="en-US" sz="2400" dirty="0" smtClean="0">
                <a:solidFill>
                  <a:srgbClr val="002060"/>
                </a:solidFill>
                <a:effectLst>
                  <a:outerShdw blurRad="38100" dist="38100" dir="2700000" algn="tl">
                    <a:srgbClr val="C0C0C0"/>
                  </a:outerShdw>
                </a:effectLst>
              </a:rPr>
              <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colleges.</a:t>
            </a:r>
            <a:br>
              <a:rPr lang="en-US" sz="2400" dirty="0" smtClean="0">
                <a:solidFill>
                  <a:srgbClr val="002060"/>
                </a:solidFill>
                <a:effectLst>
                  <a:outerShdw blurRad="38100" dist="38100" dir="2700000" algn="tl">
                    <a:srgbClr val="C0C0C0"/>
                  </a:outerShdw>
                </a:effectLst>
              </a:rPr>
            </a:br>
            <a:r>
              <a:rPr lang="en-US" sz="2800" b="1" dirty="0">
                <a:solidFill>
                  <a:srgbClr val="002060"/>
                </a:solidFill>
                <a:effectLst>
                  <a:outerShdw blurRad="38100" dist="38100" dir="2700000" algn="tl">
                    <a:srgbClr val="C0C0C0"/>
                  </a:outerShdw>
                </a:effectLst>
                <a:latin typeface="Lucida Grande" pitchFamily="28" charset="0"/>
              </a:rPr>
              <a:t>-</a:t>
            </a:r>
            <a:r>
              <a:rPr lang="en-US" sz="2400" dirty="0">
                <a:solidFill>
                  <a:srgbClr val="002060"/>
                </a:solidFill>
                <a:effectLst>
                  <a:outerShdw blurRad="38100" dist="38100" dir="2700000" algn="tl">
                    <a:srgbClr val="C0C0C0"/>
                  </a:outerShdw>
                </a:effectLst>
                <a:latin typeface="Lucida Grande" pitchFamily="28" charset="0"/>
              </a:rPr>
              <a:t>R</a:t>
            </a:r>
            <a:r>
              <a:rPr lang="en-US" sz="2400" dirty="0">
                <a:solidFill>
                  <a:srgbClr val="002060"/>
                </a:solidFill>
                <a:effectLst>
                  <a:outerShdw blurRad="38100" dist="38100" dir="2700000" algn="tl">
                    <a:srgbClr val="C0C0C0"/>
                  </a:outerShdw>
                </a:effectLst>
              </a:rPr>
              <a:t>ecruit and educate TAA and other displaced workers</a:t>
            </a:r>
            <a:endParaRPr lang="en-US" sz="2400"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8195"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8196"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8197"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8198"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8199"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8200"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8201"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8202"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8203"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307975" y="160338"/>
            <a:ext cx="8486775" cy="3635375"/>
          </a:xfrm>
        </p:spPr>
        <p:txBody>
          <a:bodyPr>
            <a:noAutofit/>
          </a:bodyPr>
          <a:lstStyle/>
          <a:p>
            <a:pPr marL="342900" indent="-342900" eaLnBrk="1" hangingPunct="1">
              <a:buFontTx/>
              <a:buChar char="•"/>
            </a:pPr>
            <a:r>
              <a:rPr lang="en-US" sz="2800" b="1" dirty="0" smtClean="0">
                <a:solidFill>
                  <a:srgbClr val="002060"/>
                </a:solidFill>
                <a:effectLst>
                  <a:outerShdw blurRad="38100" dist="38100" dir="2700000" algn="tl">
                    <a:srgbClr val="C0C0C0"/>
                  </a:outerShdw>
                </a:effectLst>
                <a:latin typeface="Lucida Grande" pitchFamily="28" charset="0"/>
              </a:rPr>
              <a:t>Working with the MD Industry:  </a:t>
            </a:r>
            <a:br>
              <a:rPr lang="en-US" sz="2800" b="1"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Each partner college develops partnership with its regional MD companies.</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Regional partnerships are connected at the national level.</a:t>
            </a:r>
            <a:r>
              <a:rPr lang="en-US" sz="2400" dirty="0" smtClean="0">
                <a:solidFill>
                  <a:srgbClr val="002060"/>
                </a:solidFill>
                <a:effectLst>
                  <a:outerShdw blurRad="38100" dist="38100" dir="2700000" algn="tl">
                    <a:srgbClr val="C0C0C0"/>
                  </a:outerShdw>
                </a:effectLst>
              </a:rPr>
              <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Build a partnership with trade organizations like state BIO, MDMA and advaMed</a:t>
            </a:r>
            <a:br>
              <a:rPr lang="en-US" sz="2400" dirty="0" smtClean="0">
                <a:solidFill>
                  <a:srgbClr val="002060"/>
                </a:solidFill>
                <a:effectLst>
                  <a:outerShdw blurRad="38100" dist="38100" dir="2700000" algn="tl">
                    <a:srgbClr val="C0C0C0"/>
                  </a:outerShdw>
                </a:effectLst>
              </a:rPr>
            </a:br>
            <a:r>
              <a:rPr lang="en-US" sz="2400" dirty="0" smtClean="0">
                <a:solidFill>
                  <a:srgbClr val="002060"/>
                </a:solidFill>
                <a:effectLst>
                  <a:outerShdw blurRad="38100" dist="38100" dir="2700000" algn="tl">
                    <a:srgbClr val="C0C0C0"/>
                  </a:outerShdw>
                </a:effectLst>
              </a:rPr>
              <a:t>Collaborate with other professional organizations like ASQ, RAPS, and others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9219"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9220"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9221"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9222"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9223"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9224"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9225"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9226"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9227"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187325" y="160338"/>
            <a:ext cx="8804275" cy="3635375"/>
          </a:xfrm>
        </p:spPr>
        <p:txBody>
          <a:bodyPr>
            <a:noAutofit/>
          </a:bodyPr>
          <a:lstStyle/>
          <a:p>
            <a:pPr marL="342900" indent="-342900" eaLnBrk="1" hangingPunct="1">
              <a:buFontTx/>
              <a:buChar char="•"/>
            </a:pPr>
            <a:r>
              <a:rPr lang="en-US" sz="2800" b="1" dirty="0" smtClean="0">
                <a:solidFill>
                  <a:srgbClr val="002060"/>
                </a:solidFill>
                <a:effectLst>
                  <a:outerShdw blurRad="38100" dist="38100" dir="2700000" algn="tl">
                    <a:srgbClr val="C0C0C0"/>
                  </a:outerShdw>
                </a:effectLst>
                <a:latin typeface="Lucida Grande" pitchFamily="28" charset="0"/>
              </a:rPr>
              <a:t>MD Skill Set Standard Development:  </a:t>
            </a:r>
            <a:br>
              <a:rPr lang="en-US" sz="2800" b="1"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Each partner college worked with their regional industry partners to collect the information on entry level jobs, tasks, and skills (survey, face to face </a:t>
            </a:r>
            <a:r>
              <a:rPr lang="en-US" sz="2400" dirty="0" smtClean="0">
                <a:solidFill>
                  <a:srgbClr val="002060"/>
                </a:solidFill>
                <a:effectLst>
                  <a:outerShdw blurRad="38100" dist="38100" dir="2700000" algn="tl">
                    <a:srgbClr val="C0C0C0"/>
                  </a:outerShdw>
                </a:effectLst>
                <a:latin typeface="Lucida Grande" pitchFamily="28" charset="0"/>
              </a:rPr>
              <a:t>meetings and </a:t>
            </a:r>
            <a:r>
              <a:rPr lang="en-US" sz="2400" dirty="0" smtClean="0">
                <a:solidFill>
                  <a:srgbClr val="002060"/>
                </a:solidFill>
                <a:effectLst>
                  <a:outerShdw blurRad="38100" dist="38100" dir="2700000" algn="tl">
                    <a:srgbClr val="C0C0C0"/>
                  </a:outerShdw>
                </a:effectLst>
                <a:latin typeface="Lucida Grande" pitchFamily="28" charset="0"/>
              </a:rPr>
              <a:t>DACUM).</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The regional information was complied and validated though a national meeting</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endParaRPr lang="en-US" sz="2400"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0243" name="AutoShape 2" descr="c3bc logo_FINAL.png"/>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0244" name="Rectangle 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0245" name="AutoShape 4" descr="c3bc logo_FINAL.png"/>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0246" name="Rectangle 5"/>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0247" name="AutoShape 6" descr="c3bc logo_FINAL.png"/>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0248" name="Rectangle 7"/>
          <p:cNvSpPr>
            <a:spLocks noChangeArrowheads="1"/>
          </p:cNvSpPr>
          <p:nvPr/>
        </p:nvSpPr>
        <p:spPr bwMode="auto">
          <a:xfrm>
            <a:off x="45720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dirty="0">
                <a:latin typeface="Arial" pitchFamily="34" charset="0"/>
              </a:rPr>
              <a:t>​  </a:t>
            </a:r>
            <a:r>
              <a:rPr lang="en-US" sz="1900" dirty="0">
                <a:latin typeface="Arial" pitchFamily="34" charset="0"/>
              </a:rPr>
              <a:t> </a:t>
            </a:r>
            <a:endParaRPr lang="en-US" dirty="0">
              <a:latin typeface="Arial" pitchFamily="34" charset="0"/>
            </a:endParaRPr>
          </a:p>
        </p:txBody>
      </p:sp>
      <p:sp>
        <p:nvSpPr>
          <p:cNvPr id="10249" name="AutoShape 8" descr="c3bc logo_FINAL.png"/>
          <p:cNvSpPr>
            <a:spLocks noChangeAspect="1" noChangeArrowheads="1"/>
          </p:cNvSpPr>
          <p:nvPr/>
        </p:nvSpPr>
        <p:spPr bwMode="auto">
          <a:xfrm>
            <a:off x="612775" y="3127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0250" name="Rectangle 11"/>
          <p:cNvSpPr>
            <a:spLocks noChangeArrowheads="1"/>
          </p:cNvSpPr>
          <p:nvPr/>
        </p:nvSpPr>
        <p:spPr bwMode="auto">
          <a:xfrm>
            <a:off x="4479925" y="32448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a:t>
            </a:r>
          </a:p>
        </p:txBody>
      </p:sp>
      <p:pic>
        <p:nvPicPr>
          <p:cNvPr id="10251"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257800"/>
            <a:ext cx="350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2" name="Picture 14" descr="http://www.careerstep.com/images/academic-partners/logo_IvyTechCommunityCollege-Lafayett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5791200"/>
            <a:ext cx="27432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3"/>
          <p:cNvSpPr>
            <a:spLocks noGrp="1"/>
          </p:cNvSpPr>
          <p:nvPr>
            <p:ph type="ctrTitle"/>
          </p:nvPr>
        </p:nvSpPr>
        <p:spPr>
          <a:xfrm>
            <a:off x="187325" y="1143000"/>
            <a:ext cx="8804275" cy="2652713"/>
          </a:xfrm>
        </p:spPr>
        <p:txBody>
          <a:bodyPr>
            <a:noAutofit/>
          </a:bodyPr>
          <a:lstStyle/>
          <a:p>
            <a:pPr marL="342900" indent="-342900" eaLnBrk="1" hangingPunct="1">
              <a:buFont typeface="Wingdings" pitchFamily="2" charset="2"/>
              <a:buChar char="§"/>
            </a:pPr>
            <a:r>
              <a:rPr lang="en-US" sz="2400" b="1" dirty="0" smtClean="0">
                <a:solidFill>
                  <a:srgbClr val="002060"/>
                </a:solidFill>
                <a:effectLst>
                  <a:outerShdw blurRad="38100" dist="38100" dir="2700000" algn="tl">
                    <a:srgbClr val="C0C0C0"/>
                  </a:outerShdw>
                </a:effectLst>
                <a:latin typeface="Lucida Grande" pitchFamily="28" charset="0"/>
              </a:rPr>
              <a:t>The 1</a:t>
            </a:r>
            <a:r>
              <a:rPr lang="en-US" sz="2400" b="1" baseline="30000" dirty="0" smtClean="0">
                <a:solidFill>
                  <a:srgbClr val="002060"/>
                </a:solidFill>
                <a:effectLst>
                  <a:outerShdw blurRad="38100" dist="38100" dir="2700000" algn="tl">
                    <a:srgbClr val="C0C0C0"/>
                  </a:outerShdw>
                </a:effectLst>
                <a:latin typeface="Lucida Grande" pitchFamily="28" charset="0"/>
              </a:rPr>
              <a:t>st</a:t>
            </a:r>
            <a:r>
              <a:rPr lang="en-US" sz="2400" b="1" dirty="0" smtClean="0">
                <a:solidFill>
                  <a:srgbClr val="002060"/>
                </a:solidFill>
                <a:effectLst>
                  <a:outerShdw blurRad="38100" dist="38100" dir="2700000" algn="tl">
                    <a:srgbClr val="C0C0C0"/>
                  </a:outerShdw>
                </a:effectLst>
                <a:latin typeface="Lucida Grande" pitchFamily="28" charset="0"/>
              </a:rPr>
              <a:t> National MD Skill Set Harmonization </a:t>
            </a:r>
            <a:r>
              <a:rPr lang="en-US" sz="2400" b="1" dirty="0" smtClean="0">
                <a:solidFill>
                  <a:srgbClr val="002060"/>
                </a:solidFill>
                <a:effectLst>
                  <a:outerShdw blurRad="38100" dist="38100" dir="2700000" algn="tl">
                    <a:srgbClr val="C0C0C0"/>
                  </a:outerShdw>
                </a:effectLst>
                <a:latin typeface="Lucida Grande" pitchFamily="28" charset="0"/>
              </a:rPr>
              <a:t>Meeting</a:t>
            </a:r>
            <a:r>
              <a:rPr lang="en-US" sz="2400" b="1" dirty="0" smtClean="0">
                <a:solidFill>
                  <a:srgbClr val="002060"/>
                </a:solidFill>
                <a:effectLst>
                  <a:outerShdw blurRad="38100" dist="38100" dir="2700000" algn="tl">
                    <a:srgbClr val="C0C0C0"/>
                  </a:outerShdw>
                </a:effectLst>
                <a:latin typeface="Lucida Grande" pitchFamily="28" charset="0"/>
              </a:rPr>
              <a:t>:  </a:t>
            </a:r>
            <a:br>
              <a:rPr lang="en-US" sz="2400" b="1"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Ivy Tech Bloomington on March 26 - 27 of 2013</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Forty two representatives from MD companies, trade organizations, community colleges</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Developed skill set matrices in 5 functional areas:</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Regulatory affairs</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Engineering (R&amp;D)</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Manufacturing</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Quality</a:t>
            </a:r>
            <a:br>
              <a:rPr lang="en-US" sz="2400" dirty="0" smtClean="0">
                <a:solidFill>
                  <a:srgbClr val="002060"/>
                </a:solidFill>
                <a:effectLst>
                  <a:outerShdw blurRad="38100" dist="38100" dir="2700000" algn="tl">
                    <a:srgbClr val="C0C0C0"/>
                  </a:outerShdw>
                </a:effectLst>
                <a:latin typeface="Lucida Grande" pitchFamily="28" charset="0"/>
              </a:rPr>
            </a:br>
            <a:r>
              <a:rPr lang="en-US" sz="2400" dirty="0" smtClean="0">
                <a:solidFill>
                  <a:srgbClr val="002060"/>
                </a:solidFill>
                <a:effectLst>
                  <a:outerShdw blurRad="38100" dist="38100" dir="2700000" algn="tl">
                    <a:srgbClr val="C0C0C0"/>
                  </a:outerShdw>
                </a:effectLst>
                <a:latin typeface="Lucida Grande" pitchFamily="28" charset="0"/>
              </a:rPr>
              <a:t>	Facility &amp; Instrumentation</a:t>
            </a:r>
            <a:endParaRPr lang="en-US" sz="2400" dirty="0" smtClean="0">
              <a:solidFill>
                <a:srgbClr val="002060"/>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2594</TotalTime>
  <Words>119</Words>
  <Application>Microsoft Office PowerPoint</Application>
  <PresentationFormat>On-screen Show (4:3)</PresentationFormat>
  <Paragraphs>63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Community College Consortium for Bioscience Credentials Medical Device Hub</vt:lpstr>
      <vt:lpstr>The Medical Device Industry: “The industry covers a wide spectrum of products used in the treatment of patients, including cardiovascular devices, dental equipment, diagnostic devices, medical equipment and supplies, ophthalmic devices, orthopedic devices, respiratory devices and surgical equipment.”   -The United States Pharmacopeia and the National Formulary (USP–NF)  It is a highly diversified industry manufacturing a wide variety of health care products. </vt:lpstr>
      <vt:lpstr>The US Medical Device Industry:  -Roughly $350-billion industry worldwide  -Thirty-two of the 46 medical technology companies with more than $1 billion in annual revenue are based in the US. -Employs more than 400,000 Americans directly and 2 million people indirectly -One of the few American manufacturing industries that consistently exports more than it imports.  - http://www.mddionline.com/article/medtech-2012-SWOT </vt:lpstr>
      <vt:lpstr>Workforce Development Needs: -Various career opportunities that require workers with a  diverse education background -Workers need to be able to navigate the challenging regulatory environment both domestically and in international markets   - In the BioCrossroads survey of Indiana medical device companies </vt:lpstr>
      <vt:lpstr>The Medical Device Hub Members: College of the Canyons in CA Ivy Tech Community College in IN Moorpark College at Ventura County Community College District in CA Mount Wachusett Community College in MA Saint Petersburg College in FL Salt Lake Community College in UT Southern California Biomedical Council in CA William Moor College of Technology in TN   </vt:lpstr>
      <vt:lpstr>The Main Goal for the MD Group:  -Identify core MD skills. -Identify nationally harmonized skill sets for the MD jobs. -Identify core Bioscience skills. -Develop industry recognized credentials. -Identify gaps in the current education program offerings. -Redesign and implement courses. -Develop a nationally harmonized MD curriculum. -Develop a course and credit sharing mechanism among partner  colleges. -Recruit and educate TAA and other displaced workers</vt:lpstr>
      <vt:lpstr>Working with the MD Industry:   Each partner college develops partnership with its regional MD companies. Regional partnerships are connected at the national level. Build a partnership with trade organizations like state BIO, MDMA and advaMed Collaborate with other professional organizations like ASQ, RAPS, and others</vt:lpstr>
      <vt:lpstr>MD Skill Set Standard Development:   Each partner college worked with their regional industry partners to collect the information on entry level jobs, tasks, and skills (survey, face to face meetings and DACUM).  The regional information was complied and validated though a national meeting  </vt:lpstr>
      <vt:lpstr>The 1st National MD Skill Set Harmonization Meeting:   Ivy Tech Bloomington on March 26 - 27 of 2013  Forty two representatives from MD companies, trade organizations, community colleges  Developed skill set matrices in 5 functional areas:  Regulatory affairs  Engineering (R&amp;D)  Manufacturing  Quality  Facility &amp; Instrumentation</vt:lpstr>
      <vt:lpstr>Next Steps: Complete the Skill Set Matrix by the end of May 2013  Gap analysis on our current program offerings  Development of harmonized curriculum through the second national conference in St. Petersburg in September of 2013  Development of MD &amp; Bioscience Core credentials through the third conference in Salt Lake City, Utah 2014 </vt:lpstr>
    </vt:vector>
  </TitlesOfParts>
  <Company>ITCC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dc:creator>
  <cp:lastModifiedBy>profile</cp:lastModifiedBy>
  <cp:revision>33</cp:revision>
  <dcterms:created xsi:type="dcterms:W3CDTF">2013-04-17T20:42:59Z</dcterms:created>
  <dcterms:modified xsi:type="dcterms:W3CDTF">2013-04-22T02:53:45Z</dcterms:modified>
</cp:coreProperties>
</file>